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8" r:id="rId4"/>
    <p:sldId id="264" r:id="rId5"/>
    <p:sldId id="268" r:id="rId6"/>
    <p:sldId id="269" r:id="rId7"/>
    <p:sldId id="275" r:id="rId8"/>
    <p:sldId id="276" r:id="rId9"/>
    <p:sldId id="270" r:id="rId10"/>
    <p:sldId id="272" r:id="rId11"/>
    <p:sldId id="273" r:id="rId12"/>
    <p:sldId id="274" r:id="rId13"/>
    <p:sldId id="279" r:id="rId14"/>
    <p:sldId id="280" r:id="rId15"/>
    <p:sldId id="265" r:id="rId16"/>
    <p:sldId id="263" r:id="rId17"/>
    <p:sldId id="281" r:id="rId18"/>
    <p:sldId id="282" r:id="rId19"/>
    <p:sldId id="283" r:id="rId20"/>
    <p:sldId id="277" r:id="rId21"/>
    <p:sldId id="284" r:id="rId22"/>
    <p:sldId id="285" r:id="rId23"/>
    <p:sldId id="286" r:id="rId24"/>
    <p:sldId id="267" r:id="rId25"/>
    <p:sldId id="289" r:id="rId26"/>
    <p:sldId id="288" r:id="rId27"/>
    <p:sldId id="287" r:id="rId28"/>
    <p:sldId id="290" r:id="rId29"/>
    <p:sldId id="26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E0D7-7694-46E3-892F-3D90BAF8C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E234EA-6547-412D-982E-811E845695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5595A-F617-4C7B-8179-B1D2CF31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A6D01-BF64-4D64-93A0-68C284C4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3A09F-0943-4E49-BDD3-42F283072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74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6551-1034-416F-8B69-8E1029BA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8AD12-257B-4452-A865-28F958E94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8E55-F737-4A2A-A0A1-77E18B20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B0961-78BA-4DA6-8C97-5A85C01C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1AC0-B314-43F1-AF4E-98E343E0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88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91DEC-5AE3-4845-BF2E-2DAF8474D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9BC28-4A38-482F-82BC-F3CDF32CD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E850A-72D3-4607-A6F8-7F81DF9B2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A19CA-909B-45A5-B3A4-BFEBF26A6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518D1-720B-44A4-BAC5-7DCA2ECC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833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6A915-0034-4080-B478-FD35A1892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027F-7C6A-457D-B6C1-99A5DCFF3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433F8-16BC-4CF1-B948-7D4517E7C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A2AE3-7D02-4D6F-AF75-069ADDEB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61256-2B55-406E-A269-9E4DED8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6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4235-EA79-465C-A568-A2308E37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0E557-EA26-45C4-9F75-391C0AFC1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FCB42-B3F7-4A21-959B-4D8B1B08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E6876-FC39-467D-B923-C4AC12316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A6458-E14D-4BA4-B961-C11C95B3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5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E546-1540-4F14-9109-24E94348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F2EC-AABA-407F-BE49-63D269049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A25BC-4354-40B3-B0E6-F849AECFE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275FF-A479-4628-8690-8E4FB588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B42B0-C272-46C1-9AC8-BCB5F7EC9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D0E726-B552-46B7-9F3A-74FD491A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31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FA1D-D186-4E9A-AB6D-FDCA7176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9A6B9-14EC-49B8-9097-EF196EDF6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12281-DFDF-42F9-934D-DCE027885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6EE65-BBBF-48AB-9E98-593E98901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8734A7-7241-45D2-9D89-C4A0DC694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33169-5FD7-4EEA-B100-ED00E4CCF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9EAD68-F9E8-4BE1-A80B-2B3FD462D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66A44-AA76-4C76-8795-EC44A1215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888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DB9F-1729-4DD4-BF0F-E30E68B1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E708F-9FC9-451E-86D4-58F0D47F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AF7999-FB5D-4F2B-A279-85045A6A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90323-2F9F-48E5-B8F3-03755219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986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2FF94-D29D-45A5-B66F-C46BDB079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84478E-E5DD-46B2-ADFB-0D4F3368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F36E-ABA8-47B8-B002-14EE6AE53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5228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A6CF-03DA-4556-BEA7-F12FA52DE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1ACB8-C8AA-4F29-9F9E-A1FA7F16C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78583-B0D7-4AC8-B469-1C65CBBDB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418486-7150-4D30-ACC6-F0940C7F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F04C3-1DB2-4CA4-A2F1-766A104CF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26F31-8344-4565-BB6F-CAC2D1F56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3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146D-EBCC-4965-B7E0-C4F37C89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10EC27-CB23-4737-BF90-9F42F5D606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CAD8C-BE4B-4A55-B21A-26A9CFA29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731E1-D916-4EAF-A9A3-7C2520E8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FF8C9-F76F-4A8B-A5F9-177F529F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DC841-097F-45BC-B6B1-1C46F7767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47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1BFCE-98F8-4F38-B94F-2B72080E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31B31-7D59-4916-A0C4-CD6B20566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D803B-8C89-4AEA-BFD5-7EB485BAE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454B-0898-41CA-9947-B74E873F38E3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4D38F4-FD76-4883-A4F4-D93C328FF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45F8A-D13B-47DD-8A33-BFFF8AF11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34D04-C6A3-4300-A0FE-587660BDAAC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655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pramodrathore88@gmail.com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martmadeinfotech.in/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narayanvyas.org/" TargetMode="External"/><Relationship Id="rId4" Type="http://schemas.openxmlformats.org/officeDocument/2006/relationships/hyperlink" Target="http://www.webdevfusion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rayanvyas/IoT-Workshop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B16F5-4897-4BAF-8B83-27250894B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6982"/>
            <a:ext cx="9144000" cy="2387600"/>
          </a:xfrm>
        </p:spPr>
        <p:txBody>
          <a:bodyPr>
            <a:normAutofit/>
          </a:bodyPr>
          <a:lstStyle/>
          <a:p>
            <a:r>
              <a:rPr lang="en-IN" sz="7200" b="1" dirty="0">
                <a:solidFill>
                  <a:schemeClr val="bg1"/>
                </a:solidFill>
              </a:rPr>
              <a:t>Internet of Things (IoT)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BFFE6-8A04-4FB4-BB00-221E0F36A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5933"/>
            <a:ext cx="9144000" cy="1655762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By Narayan Vyas</a:t>
            </a:r>
          </a:p>
          <a:p>
            <a:r>
              <a:rPr lang="en-IN" sz="2800" dirty="0">
                <a:solidFill>
                  <a:schemeClr val="bg1"/>
                </a:solidFill>
              </a:rPr>
              <a:t>Head of IoT Department, SmartMade Infotech</a:t>
            </a:r>
          </a:p>
          <a:p>
            <a:r>
              <a:rPr lang="en-IN" sz="2800" dirty="0">
                <a:solidFill>
                  <a:schemeClr val="bg1"/>
                </a:solidFill>
              </a:rPr>
              <a:t>Founder and CEO, Web Dev Fusion</a:t>
            </a:r>
          </a:p>
        </p:txBody>
      </p:sp>
    </p:spTree>
    <p:extLst>
      <p:ext uri="{BB962C8B-B14F-4D97-AF65-F5344CB8AC3E}">
        <p14:creationId xmlns:p14="http://schemas.microsoft.com/office/powerpoint/2010/main" val="32058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4" y="1593024"/>
            <a:ext cx="104382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SPI is a serial data protocol used by microcontrollers to communicate with one or more external devices in a bus like connection. The SPI can also be used to connect 2 microcontrollers.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On the SPI bus, there is always one device that is denoted as a Master device and all the rest as Slaves. The SS (Slave Select) pin determines which device the Master is currently communicating with.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SS/SCK/MISO/MOSI pins are the dedicated pins for SPI communication. They can be found on digital pins 10-13 of the Arduino Uno and on the ICSP headers.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1072347" y="253662"/>
            <a:ext cx="10047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SPI (</a:t>
            </a:r>
            <a:r>
              <a:rPr lang="en-US" sz="6000" dirty="0">
                <a:solidFill>
                  <a:schemeClr val="bg1"/>
                </a:solidFill>
              </a:rPr>
              <a:t>Serial Peripheral Interface )</a:t>
            </a:r>
            <a:endParaRPr lang="en-IN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20877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4" y="1593024"/>
            <a:ext cx="104382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I2C is a communication protocol commonly referred to as the “I2C bus”. The I2C protocol was designed to enable communication between components on a single circuit board.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With I2C there are 2 wires referred to as SCL and SDA. SCL is the clock line which is designed to synchronize data transfers. SDA is the line used to transmit data.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Each device on the I2C bus has a unique address, up to 255 devices can be connected on the same bus. SCL/SDA pins are the dedicated pins for I2C communication. On the Arduino Uno they are found on Analog pins A4 and A5.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502725" y="333175"/>
            <a:ext cx="1186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I2C</a:t>
            </a:r>
          </a:p>
        </p:txBody>
      </p:sp>
    </p:spTree>
    <p:extLst>
      <p:ext uri="{BB962C8B-B14F-4D97-AF65-F5344CB8AC3E}">
        <p14:creationId xmlns:p14="http://schemas.microsoft.com/office/powerpoint/2010/main" val="9013852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3" y="2083355"/>
            <a:ext cx="104382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ICSP stands for In-Circuit Serial Programming. The name originated from In-System Programming headers (ISP). Manufacturers like Atmel who work with Arduino have developed their own in-circuit serial programming headers.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These pins enable the user to program the Arduino boards’ firmware. There are six ICSP pins available on the Arduino board that can be hooked to a programmer device via a programming cable.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3910815" y="200653"/>
            <a:ext cx="43703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ICSP Headers</a:t>
            </a:r>
          </a:p>
        </p:txBody>
      </p:sp>
    </p:spTree>
    <p:extLst>
      <p:ext uri="{BB962C8B-B14F-4D97-AF65-F5344CB8AC3E}">
        <p14:creationId xmlns:p14="http://schemas.microsoft.com/office/powerpoint/2010/main" val="14831782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0916ACA-4E31-4DD4-B270-FDAFC8ED2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74" y="69574"/>
            <a:ext cx="6718851" cy="671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32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238E3F2-31B5-422E-9429-61320BF6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90613" y="1987917"/>
            <a:ext cx="4762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369081D-6A8F-4853-98BC-6F648CA7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195" y="2267985"/>
            <a:ext cx="4364721" cy="23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1802729-6A39-45AB-A15D-7CA1D4273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3" t="12958" r="6488" b="10065"/>
          <a:stretch/>
        </p:blipFill>
        <p:spPr bwMode="auto">
          <a:xfrm rot="16200000">
            <a:off x="3277617" y="2059354"/>
            <a:ext cx="354641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9D42F6A-9DD9-46BA-8FF1-DDC4D7C5F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1" t="4215" r="31699" b="47341"/>
          <a:stretch/>
        </p:blipFill>
        <p:spPr bwMode="auto">
          <a:xfrm rot="16200000">
            <a:off x="5604802" y="1987061"/>
            <a:ext cx="4023360" cy="288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6FBB8B-55C0-4C76-BDC6-4179DB8C3254}"/>
              </a:ext>
            </a:extLst>
          </p:cNvPr>
          <p:cNvSpPr txBox="1"/>
          <p:nvPr/>
        </p:nvSpPr>
        <p:spPr>
          <a:xfrm>
            <a:off x="486570" y="5811784"/>
            <a:ext cx="1608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Flame Sensor</a:t>
            </a:r>
          </a:p>
          <a:p>
            <a:pPr algn="ctr"/>
            <a:r>
              <a:rPr lang="en-IN" sz="2000" b="1" dirty="0"/>
              <a:t>Digital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64ABC-ACB1-43AF-853A-691B1C0D9AA7}"/>
              </a:ext>
            </a:extLst>
          </p:cNvPr>
          <p:cNvSpPr txBox="1"/>
          <p:nvPr/>
        </p:nvSpPr>
        <p:spPr>
          <a:xfrm>
            <a:off x="2338103" y="5811784"/>
            <a:ext cx="1378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LDR Sensor</a:t>
            </a:r>
          </a:p>
          <a:p>
            <a:pPr algn="ctr"/>
            <a:r>
              <a:rPr lang="en-IN" sz="2000" b="1" dirty="0"/>
              <a:t>Analog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584BBB95-5D37-46C0-ADCC-64E9F0E12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4" t="12792" r="2368" b="9984"/>
          <a:stretch/>
        </p:blipFill>
        <p:spPr bwMode="auto">
          <a:xfrm>
            <a:off x="8962941" y="2669345"/>
            <a:ext cx="3186209" cy="15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65050C-E961-4F2E-AFB8-6FE01309CC97}"/>
              </a:ext>
            </a:extLst>
          </p:cNvPr>
          <p:cNvSpPr txBox="1"/>
          <p:nvPr/>
        </p:nvSpPr>
        <p:spPr>
          <a:xfrm>
            <a:off x="4361370" y="5816827"/>
            <a:ext cx="1455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RFID Sensor</a:t>
            </a:r>
          </a:p>
          <a:p>
            <a:pPr algn="ctr"/>
            <a:r>
              <a:rPr lang="en-IN" sz="2000" b="1" dirty="0"/>
              <a:t>SPI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EBA79-CD08-42AC-AD5B-9EE942457094}"/>
              </a:ext>
            </a:extLst>
          </p:cNvPr>
          <p:cNvSpPr txBox="1"/>
          <p:nvPr/>
        </p:nvSpPr>
        <p:spPr>
          <a:xfrm>
            <a:off x="6340910" y="5811784"/>
            <a:ext cx="2490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BME280 Temperature</a:t>
            </a:r>
          </a:p>
          <a:p>
            <a:pPr algn="ctr"/>
            <a:r>
              <a:rPr lang="en-IN" sz="2000" b="1" dirty="0"/>
              <a:t>I2C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6D20B6-FE7F-4C6B-B5BD-DCC429FA0D3A}"/>
              </a:ext>
            </a:extLst>
          </p:cNvPr>
          <p:cNvSpPr txBox="1"/>
          <p:nvPr/>
        </p:nvSpPr>
        <p:spPr>
          <a:xfrm>
            <a:off x="9199098" y="5811784"/>
            <a:ext cx="1995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 err="1"/>
              <a:t>LoRA</a:t>
            </a:r>
            <a:r>
              <a:rPr lang="en-IN" sz="2000" b="1" dirty="0"/>
              <a:t> Transceiver</a:t>
            </a:r>
          </a:p>
          <a:p>
            <a:pPr algn="ctr"/>
            <a:r>
              <a:rPr lang="en-IN" sz="2000" b="1" dirty="0"/>
              <a:t>UART (Serial)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274C5-A999-4EEE-AA51-5661420D5715}"/>
              </a:ext>
            </a:extLst>
          </p:cNvPr>
          <p:cNvSpPr txBox="1"/>
          <p:nvPr/>
        </p:nvSpPr>
        <p:spPr>
          <a:xfrm>
            <a:off x="1640517" y="183696"/>
            <a:ext cx="8910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800" b="1" dirty="0"/>
              <a:t>Protocols Used by Various Sensors</a:t>
            </a:r>
          </a:p>
        </p:txBody>
      </p:sp>
    </p:spTree>
    <p:extLst>
      <p:ext uri="{BB962C8B-B14F-4D97-AF65-F5344CB8AC3E}">
        <p14:creationId xmlns:p14="http://schemas.microsoft.com/office/powerpoint/2010/main" val="374459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t="-23000" r="-12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696348" y="5197952"/>
            <a:ext cx="10799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NodeMCU is an open source IoT platform. It includes firmware which runs on the ESP8266 Wi-Fi SoC from Espressif Systems, and hardware which is based on the ESP-12 module.</a:t>
            </a:r>
            <a:endParaRPr lang="en-IN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62477-FAB7-4188-B5D3-902928A1D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85" y="1814512"/>
            <a:ext cx="5991225" cy="322897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B3D3788-CB86-4E90-ABA2-130A2546C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30" y="275053"/>
            <a:ext cx="2754337" cy="76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53024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B6ABAA0-DEE3-4257-8592-37C7FEF8C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693" y="122583"/>
            <a:ext cx="10008614" cy="661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01685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4373605" y="143366"/>
            <a:ext cx="3444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Flame Detector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BCF05-A388-4245-8405-25BB7EF12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" b="5442"/>
          <a:stretch/>
        </p:blipFill>
        <p:spPr>
          <a:xfrm>
            <a:off x="788757" y="1138081"/>
            <a:ext cx="10614486" cy="571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587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4373605" y="143366"/>
            <a:ext cx="387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LPG Gas Detector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21EFF-F04B-45A7-8AF6-292EEC354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639" r="317" b="4559"/>
          <a:stretch/>
        </p:blipFill>
        <p:spPr>
          <a:xfrm>
            <a:off x="741288" y="1139484"/>
            <a:ext cx="10709423" cy="53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54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3174974" y="143366"/>
            <a:ext cx="5842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Ultrasonic Distance Sensor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E7766-056B-4169-9DEF-3B89F3ACA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4" b="3377"/>
          <a:stretch/>
        </p:blipFill>
        <p:spPr>
          <a:xfrm>
            <a:off x="1894036" y="1005999"/>
            <a:ext cx="8403927" cy="585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6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CCC535-4CAC-4654-AAEA-920EC996C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61" y="0"/>
            <a:ext cx="9011478" cy="689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0A9D0-5A86-4D23-961C-D2EC3F61C1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26"/>
          <a:stretch/>
        </p:blipFill>
        <p:spPr>
          <a:xfrm>
            <a:off x="0" y="774714"/>
            <a:ext cx="12192000" cy="386029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697C39-646F-4F58-BF8D-5A455BEC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31" y="5821646"/>
            <a:ext cx="1422124" cy="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C8B518-997D-48F9-851E-4B7C0AFB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63" y="5514146"/>
            <a:ext cx="1229968" cy="12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6608E-82D1-4287-A93D-D27FBA212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t="15557" r="13963" b="20126"/>
          <a:stretch/>
        </p:blipFill>
        <p:spPr bwMode="auto">
          <a:xfrm>
            <a:off x="8797787" y="5400261"/>
            <a:ext cx="2539535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682FCF-E962-4C14-BF15-5594EE3A85F8}"/>
              </a:ext>
            </a:extLst>
          </p:cNvPr>
          <p:cNvCxnSpPr>
            <a:cxnSpLocks/>
          </p:cNvCxnSpPr>
          <p:nvPr/>
        </p:nvCxnSpPr>
        <p:spPr>
          <a:xfrm flipH="1">
            <a:off x="2783785" y="4635013"/>
            <a:ext cx="3789294" cy="13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BFA940-7FBF-4903-8AB4-80869D27BC8B}"/>
              </a:ext>
            </a:extLst>
          </p:cNvPr>
          <p:cNvCxnSpPr>
            <a:cxnSpLocks/>
          </p:cNvCxnSpPr>
          <p:nvPr/>
        </p:nvCxnSpPr>
        <p:spPr>
          <a:xfrm>
            <a:off x="2897945" y="6243016"/>
            <a:ext cx="2024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1D3AD-A3E9-4A02-B69B-1DB3C0F2A7B2}"/>
              </a:ext>
            </a:extLst>
          </p:cNvPr>
          <p:cNvCxnSpPr>
            <a:cxnSpLocks/>
          </p:cNvCxnSpPr>
          <p:nvPr/>
        </p:nvCxnSpPr>
        <p:spPr>
          <a:xfrm>
            <a:off x="6696222" y="6243016"/>
            <a:ext cx="1587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3514453" y="113886"/>
            <a:ext cx="6363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Weather Station With DHT11</a:t>
            </a:r>
          </a:p>
        </p:txBody>
      </p:sp>
    </p:spTree>
    <p:extLst>
      <p:ext uri="{BB962C8B-B14F-4D97-AF65-F5344CB8AC3E}">
        <p14:creationId xmlns:p14="http://schemas.microsoft.com/office/powerpoint/2010/main" val="19124807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C697C39-646F-4F58-BF8D-5A455BEC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31" y="5821646"/>
            <a:ext cx="1422124" cy="84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C8B518-997D-48F9-851E-4B7C0AFB3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63" y="5514146"/>
            <a:ext cx="1229968" cy="122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6608E-82D1-4287-A93D-D27FBA212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3" t="15557" r="13963" b="20126"/>
          <a:stretch/>
        </p:blipFill>
        <p:spPr bwMode="auto">
          <a:xfrm>
            <a:off x="8797787" y="5400261"/>
            <a:ext cx="2539535" cy="14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682FCF-E962-4C14-BF15-5594EE3A85F8}"/>
              </a:ext>
            </a:extLst>
          </p:cNvPr>
          <p:cNvCxnSpPr>
            <a:cxnSpLocks/>
          </p:cNvCxnSpPr>
          <p:nvPr/>
        </p:nvCxnSpPr>
        <p:spPr>
          <a:xfrm flipH="1">
            <a:off x="2783785" y="4635013"/>
            <a:ext cx="3789294" cy="1343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BFA940-7FBF-4903-8AB4-80869D27BC8B}"/>
              </a:ext>
            </a:extLst>
          </p:cNvPr>
          <p:cNvCxnSpPr>
            <a:cxnSpLocks/>
          </p:cNvCxnSpPr>
          <p:nvPr/>
        </p:nvCxnSpPr>
        <p:spPr>
          <a:xfrm>
            <a:off x="2897945" y="6243016"/>
            <a:ext cx="2024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071D3AD-A3E9-4A02-B69B-1DB3C0F2A7B2}"/>
              </a:ext>
            </a:extLst>
          </p:cNvPr>
          <p:cNvCxnSpPr>
            <a:cxnSpLocks/>
          </p:cNvCxnSpPr>
          <p:nvPr/>
        </p:nvCxnSpPr>
        <p:spPr>
          <a:xfrm>
            <a:off x="6696222" y="6243016"/>
            <a:ext cx="15879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3C544E-E0C0-4494-A063-910CBD359222}"/>
              </a:ext>
            </a:extLst>
          </p:cNvPr>
          <p:cNvSpPr txBox="1"/>
          <p:nvPr/>
        </p:nvSpPr>
        <p:spPr>
          <a:xfrm>
            <a:off x="3342130" y="232377"/>
            <a:ext cx="6708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b="1" dirty="0"/>
              <a:t>Weather Station With BME280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E538D-F18B-4694-893C-118D5399E1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1" r="482" b="4742"/>
          <a:stretch/>
        </p:blipFill>
        <p:spPr>
          <a:xfrm>
            <a:off x="2330073" y="956133"/>
            <a:ext cx="8732297" cy="41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0075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1" y="1235215"/>
            <a:ext cx="104382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MQTT stands for Message Queuing Telemetry Transport. It is a lightweight publish and subscribe system where you can publish and receive messages as a client.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024645" y="219552"/>
            <a:ext cx="2142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MQTT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FBE6BF4-7FEA-4488-9FDD-CF7C412C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318" y="3429000"/>
            <a:ext cx="665797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6019C3C-562C-442C-A97F-8FD77321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145" y="5137010"/>
            <a:ext cx="6657975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493DBAE-3A4C-4234-974D-E614A7C0A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008" y="4028318"/>
            <a:ext cx="23241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3599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2" y="1613118"/>
            <a:ext cx="10438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MQTT is a simple messaging protocol, designed for constrained devices with low-bandwidth. So, it’s the perfect solution for Internet of Things applications. MQTT allows you to send commands to control outputs, read and publish data from sensor nodes and much more.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Basic Components of MQTT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024645" y="219552"/>
            <a:ext cx="2142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22CE3-F4F6-484C-AA3E-8C911A232749}"/>
              </a:ext>
            </a:extLst>
          </p:cNvPr>
          <p:cNvSpPr txBox="1"/>
          <p:nvPr/>
        </p:nvSpPr>
        <p:spPr>
          <a:xfrm>
            <a:off x="876882" y="4668677"/>
            <a:ext cx="36259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Publish/Subscribe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Broker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8718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A1BBBE-B84F-4C46-A98B-09780948E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79"/>
          <a:stretch/>
        </p:blipFill>
        <p:spPr>
          <a:xfrm>
            <a:off x="1464673" y="0"/>
            <a:ext cx="9262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4875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2" y="1613118"/>
            <a:ext cx="10438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if you want to submit chapter in following edited book (These all are non paid) and also need any kind of help to publish paper in SCOPUS/</a:t>
            </a:r>
            <a:r>
              <a:rPr lang="en-US" sz="2800" dirty="0" err="1"/>
              <a:t>WoS</a:t>
            </a:r>
            <a:endParaRPr lang="en-US" sz="2800" dirty="0"/>
          </a:p>
          <a:p>
            <a:pPr algn="just"/>
            <a:r>
              <a:rPr lang="en-US" sz="2800" dirty="0"/>
              <a:t>Pls contact </a:t>
            </a:r>
            <a:r>
              <a:rPr lang="en-US" sz="2800" dirty="0">
                <a:hlinkClick r:id="rId2"/>
              </a:rPr>
              <a:t>pramodrathore88@gmail.com</a:t>
            </a:r>
            <a:r>
              <a:rPr lang="en-US" sz="2800" dirty="0"/>
              <a:t>. </a:t>
            </a:r>
          </a:p>
          <a:p>
            <a:pPr algn="just"/>
            <a:r>
              <a:rPr lang="en-US" sz="2800" dirty="0"/>
              <a:t>	        +91-9982377970</a:t>
            </a:r>
          </a:p>
          <a:p>
            <a:pPr algn="just"/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024645" y="219552"/>
            <a:ext cx="2142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22CE3-F4F6-484C-AA3E-8C911A232749}"/>
              </a:ext>
            </a:extLst>
          </p:cNvPr>
          <p:cNvSpPr txBox="1"/>
          <p:nvPr/>
        </p:nvSpPr>
        <p:spPr>
          <a:xfrm>
            <a:off x="876882" y="4668677"/>
            <a:ext cx="36259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Publish/Subscribe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Broker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8536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2" y="1613118"/>
            <a:ext cx="10438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MQTT is a simple messaging protocol, designed for constrained devices with low-bandwidth. So, it’s the perfect solution for Internet of Things applications. MQTT allows you to send commands to control outputs, read and publish data from sensor nodes and much more.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Basic Components of MQTT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024645" y="219552"/>
            <a:ext cx="2142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22CE3-F4F6-484C-AA3E-8C911A232749}"/>
              </a:ext>
            </a:extLst>
          </p:cNvPr>
          <p:cNvSpPr txBox="1"/>
          <p:nvPr/>
        </p:nvSpPr>
        <p:spPr>
          <a:xfrm>
            <a:off x="876882" y="4668677"/>
            <a:ext cx="36259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Publish/Subscribe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Broker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708E3-7534-4B23-9283-288CB0BA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43" y="0"/>
            <a:ext cx="9699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367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2" y="1613118"/>
            <a:ext cx="10438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MQTT is a simple messaging protocol, designed for constrained devices with low-bandwidth. So, it’s the perfect solution for Internet of Things applications. MQTT allows you to send commands to control outputs, read and publish data from sensor nodes and much more.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Basic Components of MQTT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024645" y="219552"/>
            <a:ext cx="2142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22CE3-F4F6-484C-AA3E-8C911A232749}"/>
              </a:ext>
            </a:extLst>
          </p:cNvPr>
          <p:cNvSpPr txBox="1"/>
          <p:nvPr/>
        </p:nvSpPr>
        <p:spPr>
          <a:xfrm>
            <a:off x="876882" y="4668677"/>
            <a:ext cx="36259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Publish/Subscribe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Broker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336DA-C0DF-4D2A-94C1-A5E4EB255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24" y="0"/>
            <a:ext cx="97007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492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2" y="1613118"/>
            <a:ext cx="10438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MQTT is a simple messaging protocol, designed for constrained devices with low-bandwidth. So, it’s the perfect solution for Internet of Things applications. MQTT allows you to send commands to control outputs, read and publish data from sensor nodes and much more.</a:t>
            </a:r>
          </a:p>
          <a:p>
            <a:pPr algn="just"/>
            <a:endParaRPr lang="en-US" sz="2800" dirty="0">
              <a:solidFill>
                <a:schemeClr val="bg1"/>
              </a:solidFill>
            </a:endParaRPr>
          </a:p>
          <a:p>
            <a:pPr algn="just"/>
            <a:r>
              <a:rPr lang="en-US" sz="2800" dirty="0">
                <a:solidFill>
                  <a:schemeClr val="bg1"/>
                </a:solidFill>
              </a:rPr>
              <a:t>Basic Components of MQTT 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5024645" y="219552"/>
            <a:ext cx="21427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922CE3-F4F6-484C-AA3E-8C911A232749}"/>
              </a:ext>
            </a:extLst>
          </p:cNvPr>
          <p:cNvSpPr txBox="1"/>
          <p:nvPr/>
        </p:nvSpPr>
        <p:spPr>
          <a:xfrm>
            <a:off x="876882" y="4668677"/>
            <a:ext cx="362592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Publish/Subscribe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Messages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Topics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Broker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5A58AC-2B71-42BB-984A-451E07FD3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1" y="0"/>
            <a:ext cx="8123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5312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A8913-81C5-41CB-8DBD-F6B414CE9393}"/>
              </a:ext>
            </a:extLst>
          </p:cNvPr>
          <p:cNvSpPr txBox="1"/>
          <p:nvPr/>
        </p:nvSpPr>
        <p:spPr>
          <a:xfrm>
            <a:off x="4080095" y="2454812"/>
            <a:ext cx="4031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993C6-53DD-4805-8694-8FC125D1917E}"/>
              </a:ext>
            </a:extLst>
          </p:cNvPr>
          <p:cNvSpPr txBox="1"/>
          <p:nvPr/>
        </p:nvSpPr>
        <p:spPr>
          <a:xfrm>
            <a:off x="4206443" y="3882683"/>
            <a:ext cx="377911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www.smartmade.in</a:t>
            </a:r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</a:endParaRPr>
          </a:p>
          <a:p>
            <a:pPr algn="ctr"/>
            <a:r>
              <a:rPr lang="en-IN" sz="2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www.webdevfusion.com</a:t>
            </a:r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IN" sz="2000" dirty="0">
              <a:solidFill>
                <a:schemeClr val="bg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IN" sz="28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www.narayanvyas.org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4590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6" y="3075057"/>
            <a:ext cx="10438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https://github.com/narayanvyas/IoT-Workshop/</a:t>
            </a: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579F6D-A525-42D3-BC1B-360F5A008946}"/>
              </a:ext>
            </a:extLst>
          </p:cNvPr>
          <p:cNvSpPr txBox="1"/>
          <p:nvPr/>
        </p:nvSpPr>
        <p:spPr>
          <a:xfrm>
            <a:off x="2070474" y="545211"/>
            <a:ext cx="80510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GitHub Repositories Link</a:t>
            </a:r>
          </a:p>
        </p:txBody>
      </p:sp>
    </p:spTree>
    <p:extLst>
      <p:ext uri="{BB962C8B-B14F-4D97-AF65-F5344CB8AC3E}">
        <p14:creationId xmlns:p14="http://schemas.microsoft.com/office/powerpoint/2010/main" val="15629360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5" y="5188195"/>
            <a:ext cx="10438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Arduino is an open hardware development board that can be used by tinkerers, hobbyists, and makers to design and build devices that interact with the real world.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CEA29-1E24-412C-BAC1-8A7343C9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128" y="1337995"/>
            <a:ext cx="5219743" cy="418200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C382FF-97BF-4751-BAC6-D43FD848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815" y="100145"/>
            <a:ext cx="1602368" cy="10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172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6" y="2604021"/>
            <a:ext cx="104382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In 2005, building upon the work of Hernando </a:t>
            </a:r>
            <a:r>
              <a:rPr lang="en-US" sz="3200" dirty="0" err="1">
                <a:solidFill>
                  <a:schemeClr val="bg1"/>
                </a:solidFill>
              </a:rPr>
              <a:t>Barragán</a:t>
            </a:r>
            <a:r>
              <a:rPr lang="en-US" sz="3200" dirty="0">
                <a:solidFill>
                  <a:schemeClr val="bg1"/>
                </a:solidFill>
              </a:rPr>
              <a:t> (creator of Wiring), Massimo </a:t>
            </a:r>
            <a:r>
              <a:rPr lang="en-US" sz="3200" dirty="0" err="1">
                <a:solidFill>
                  <a:schemeClr val="bg1"/>
                </a:solidFill>
              </a:rPr>
              <a:t>Banzi</a:t>
            </a:r>
            <a:r>
              <a:rPr lang="en-US" sz="3200" dirty="0">
                <a:solidFill>
                  <a:schemeClr val="bg1"/>
                </a:solidFill>
              </a:rPr>
              <a:t> and David </a:t>
            </a:r>
            <a:r>
              <a:rPr lang="en-US" sz="3200" dirty="0" err="1">
                <a:solidFill>
                  <a:schemeClr val="bg1"/>
                </a:solidFill>
              </a:rPr>
              <a:t>Cuartielles</a:t>
            </a:r>
            <a:r>
              <a:rPr lang="en-US" sz="3200" dirty="0">
                <a:solidFill>
                  <a:schemeClr val="bg1"/>
                </a:solidFill>
              </a:rPr>
              <a:t> created Arduino, an easy-to-use programmable device for interactive art design projects, at the Interaction Design Institute Ivrea in Ivrea, Italy.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2980016" y="319924"/>
            <a:ext cx="60519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History of Arduino</a:t>
            </a:r>
          </a:p>
        </p:txBody>
      </p:sp>
    </p:spTree>
    <p:extLst>
      <p:ext uri="{BB962C8B-B14F-4D97-AF65-F5344CB8AC3E}">
        <p14:creationId xmlns:p14="http://schemas.microsoft.com/office/powerpoint/2010/main" val="307591185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2842320" y="152400"/>
            <a:ext cx="65073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Features of Arduino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EA9D2-2022-40E3-961E-AC41946EEA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2"/>
          <a:stretch/>
        </p:blipFill>
        <p:spPr>
          <a:xfrm>
            <a:off x="2759629" y="1168063"/>
            <a:ext cx="6672741" cy="56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9711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CF0CA1-E18A-41E1-AFC1-3C1E1C70E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 bwMode="auto">
          <a:xfrm>
            <a:off x="2074469" y="0"/>
            <a:ext cx="8043062" cy="649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789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1898953" y="2921168"/>
            <a:ext cx="83940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Protocols used in Arduino</a:t>
            </a:r>
          </a:p>
        </p:txBody>
      </p:sp>
    </p:spTree>
    <p:extLst>
      <p:ext uri="{BB962C8B-B14F-4D97-AF65-F5344CB8AC3E}">
        <p14:creationId xmlns:p14="http://schemas.microsoft.com/office/powerpoint/2010/main" val="39048466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B0A545-B2F3-41D6-91C0-4BFA7BF9FA66}"/>
              </a:ext>
            </a:extLst>
          </p:cNvPr>
          <p:cNvSpPr txBox="1"/>
          <p:nvPr/>
        </p:nvSpPr>
        <p:spPr>
          <a:xfrm>
            <a:off x="876885" y="1911077"/>
            <a:ext cx="104382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Serial communication is used to exchange data between the Arduino board and another serial device such as computers, displays, sensors and more.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Each Arduino board has at least one serial port. Serial communication occurs on digital pins 0 (RX) and 1 (TX) as well as via USB.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483C22-F829-4260-A660-BA8D7D42E82F}"/>
              </a:ext>
            </a:extLst>
          </p:cNvPr>
          <p:cNvSpPr txBox="1"/>
          <p:nvPr/>
        </p:nvSpPr>
        <p:spPr>
          <a:xfrm>
            <a:off x="2494083" y="306671"/>
            <a:ext cx="7203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b="1" dirty="0">
                <a:solidFill>
                  <a:schemeClr val="bg1"/>
                </a:solidFill>
              </a:rPr>
              <a:t>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6263151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</TotalTime>
  <Words>881</Words>
  <Application>Microsoft Office PowerPoint</Application>
  <PresentationFormat>Widescreen</PresentationFormat>
  <Paragraphs>96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Internet of Things (IoT)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(IoT)</dc:title>
  <dc:creator>Narayan Vyas</dc:creator>
  <cp:lastModifiedBy>Narayan Vyas</cp:lastModifiedBy>
  <cp:revision>61</cp:revision>
  <dcterms:created xsi:type="dcterms:W3CDTF">2019-10-18T02:08:11Z</dcterms:created>
  <dcterms:modified xsi:type="dcterms:W3CDTF">2019-12-19T04:15:31Z</dcterms:modified>
</cp:coreProperties>
</file>